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0" r:id="rId5"/>
    <p:sldId id="282" r:id="rId6"/>
    <p:sldId id="281" r:id="rId7"/>
    <p:sldId id="283" r:id="rId8"/>
    <p:sldId id="284" r:id="rId9"/>
    <p:sldId id="286" r:id="rId10"/>
    <p:sldId id="285"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19" autoAdjust="0"/>
  </p:normalViewPr>
  <p:slideViewPr>
    <p:cSldViewPr snapToGrid="0">
      <p:cViewPr varScale="1">
        <p:scale>
          <a:sx n="75" d="100"/>
          <a:sy n="75" d="100"/>
        </p:scale>
        <p:origin x="19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theme" Target="theme/theme1.xml" /><Relationship Id="rId3" Type="http://schemas.openxmlformats.org/officeDocument/2006/relationships/customXml" Target="../customXml/item3.xml" /><Relationship Id="rId21" Type="http://schemas.openxmlformats.org/officeDocument/2006/relationships/slide" Target="slides/slide17.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viewProps" Target="viewProps.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presProps" Target="presProp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10" Type="http://schemas.openxmlformats.org/officeDocument/2006/relationships/slide" Target="slides/slide6.xml" /><Relationship Id="rId19" Type="http://schemas.openxmlformats.org/officeDocument/2006/relationships/slide" Target="slides/slide15.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0298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1980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6819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5209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06324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79758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254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627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66420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577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12/15/2025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2031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34334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51585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058149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12/15/2025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251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hyperlink" Target="https://ddindia.co.in/2025/12/indiaai-pre-summit-in-gandhinagar-focuses-on-ai-for-good-governance/" TargetMode="Externa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image" Target="../media/image2.jpg" /><Relationship Id="rId2" Type="http://schemas.openxmlformats.org/officeDocument/2006/relationships/slideLayout" Target="../slideLayouts/slideLayout2.xml" /><Relationship Id="rId16" Type="http://schemas.openxmlformats.org/officeDocument/2006/relationships/theme" Target="../theme/theme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extLst>
              <a:ext uri="{837473B0-CC2E-450A-ABE3-18F120FF3D39}">
                <a1611:picAttrSrcUrl xmlns:a1611="http://schemas.microsoft.com/office/drawing/2016/11/main" r:id="rId18"/>
              </a:ext>
            </a:extLst>
          </a:blip>
          <a:srcRect/>
          <a:stretch>
            <a:fillRect t="-7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12/15/2025</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0127440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8.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hyperlink" Target="https://www.trustinsights.ai/resources/thought-leadership/instant-insights/instant-insights-the-ai-machine-learning-lifecycle/" TargetMode="External" /><Relationship Id="rId2" Type="http://schemas.openxmlformats.org/officeDocument/2006/relationships/image" Target="../media/image20.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large, sitting, white, numbers">
            <a:extLst>
              <a:ext uri="{FF2B5EF4-FFF2-40B4-BE49-F238E27FC236}">
                <a16:creationId xmlns:a16="http://schemas.microsoft.com/office/drawing/2014/main" id="{9A5D9ED1-DFCC-4799-89E2-D118451B98D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22" y="0"/>
            <a:ext cx="12191356" cy="6858000"/>
          </a:xfrm>
          <a:prstGeom prst="rect">
            <a:avLst/>
          </a:prstGeom>
        </p:spPr>
      </p:pic>
      <p:sp useBgFill="1">
        <p:nvSpPr>
          <p:cNvPr id="96"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Nova"/>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2610927" y="839334"/>
            <a:ext cx="3485073" cy="2420504"/>
          </a:xfrm>
        </p:spPr>
        <p:style>
          <a:lnRef idx="3">
            <a:schemeClr val="lt1"/>
          </a:lnRef>
          <a:fillRef idx="1">
            <a:schemeClr val="accent1"/>
          </a:fillRef>
          <a:effectRef idx="1">
            <a:schemeClr val="accent1"/>
          </a:effectRef>
          <a:fontRef idx="minor">
            <a:schemeClr val="lt1"/>
          </a:fontRef>
        </p:style>
        <p:txBody>
          <a:bodyPr>
            <a:normAutofit/>
          </a:bodyPr>
          <a:lstStyle/>
          <a:p>
            <a:r>
              <a:rPr lang="en-US" sz="4000" dirty="0"/>
              <a:t>Intelligence and AI Approaches</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1999818" y="4099172"/>
            <a:ext cx="1994667" cy="553039"/>
          </a:xfrm>
        </p:spPr>
        <p:style>
          <a:lnRef idx="1">
            <a:schemeClr val="accent4"/>
          </a:lnRef>
          <a:fillRef idx="3">
            <a:schemeClr val="accent4"/>
          </a:fillRef>
          <a:effectRef idx="2">
            <a:schemeClr val="accent4"/>
          </a:effectRef>
          <a:fontRef idx="minor">
            <a:schemeClr val="lt1"/>
          </a:fontRef>
        </p:style>
        <p:txBody>
          <a:bodyPr>
            <a:normAutofit/>
          </a:bodyPr>
          <a:lstStyle/>
          <a:p>
            <a:pPr algn="l"/>
            <a:r>
              <a:rPr lang="en-US" dirty="0">
                <a:solidFill>
                  <a:srgbClr val="5792BA"/>
                </a:solidFill>
              </a:rPr>
              <a:t>By </a:t>
            </a:r>
            <a:r>
              <a:rPr lang="en-US" dirty="0" err="1">
                <a:solidFill>
                  <a:srgbClr val="5792BA"/>
                </a:solidFill>
              </a:rPr>
              <a:t>Probir</a:t>
            </a:r>
            <a:r>
              <a:rPr lang="en-US" dirty="0">
                <a:solidFill>
                  <a:srgbClr val="5792BA"/>
                </a:solidFill>
              </a:rPr>
              <a:t> Sir</a:t>
            </a:r>
            <a:endParaRPr lang="en-US" sz="2300" dirty="0">
              <a:solidFill>
                <a:srgbClr val="5792BA"/>
              </a:solidFill>
            </a:endParaRPr>
          </a:p>
        </p:txBody>
      </p:sp>
    </p:spTree>
    <p:extLst>
      <p:ext uri="{BB962C8B-B14F-4D97-AF65-F5344CB8AC3E}">
        <p14:creationId xmlns:p14="http://schemas.microsoft.com/office/powerpoint/2010/main" val="15831201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barn(inVertical)">
                                      <p:cBhvr>
                                        <p:cTn id="11" dur="500"/>
                                        <p:tgtEl>
                                          <p:spTgt spid="3">
                                            <p:bg/>
                                          </p:spTgt>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9876-0EAC-46EE-B000-29C5AA5B7D47}"/>
              </a:ext>
            </a:extLst>
          </p:cNvPr>
          <p:cNvSpPr>
            <a:spLocks noGrp="1"/>
          </p:cNvSpPr>
          <p:nvPr>
            <p:ph type="title"/>
          </p:nvPr>
        </p:nvSpPr>
        <p:spPr>
          <a:xfrm>
            <a:off x="3615507" y="183983"/>
            <a:ext cx="8299750" cy="1257300"/>
          </a:xfrm>
        </p:spPr>
        <p:style>
          <a:lnRef idx="1">
            <a:schemeClr val="accent6"/>
          </a:lnRef>
          <a:fillRef idx="3">
            <a:schemeClr val="accent6"/>
          </a:fillRef>
          <a:effectRef idx="2">
            <a:schemeClr val="accent6"/>
          </a:effectRef>
          <a:fontRef idx="minor">
            <a:schemeClr val="lt1"/>
          </a:fontRef>
        </p:style>
        <p:txBody>
          <a:bodyPr/>
          <a:lstStyle/>
          <a:p>
            <a:r>
              <a:rPr lang="en-IN" dirty="0"/>
              <a:t>Bodily Kinesthetics Intelligence</a:t>
            </a:r>
          </a:p>
        </p:txBody>
      </p:sp>
      <p:sp>
        <p:nvSpPr>
          <p:cNvPr id="3" name="Content Placeholder 2">
            <a:extLst>
              <a:ext uri="{FF2B5EF4-FFF2-40B4-BE49-F238E27FC236}">
                <a16:creationId xmlns:a16="http://schemas.microsoft.com/office/drawing/2014/main" id="{8B4B2C66-1E5B-482D-A934-27068267010D}"/>
              </a:ext>
            </a:extLst>
          </p:cNvPr>
          <p:cNvSpPr>
            <a:spLocks noGrp="1"/>
          </p:cNvSpPr>
          <p:nvPr>
            <p:ph idx="1"/>
          </p:nvPr>
        </p:nvSpPr>
        <p:spPr>
          <a:xfrm>
            <a:off x="3246521" y="1670050"/>
            <a:ext cx="5906105" cy="3714749"/>
          </a:xfrm>
        </p:spPr>
        <p:style>
          <a:lnRef idx="0">
            <a:schemeClr val="dk1"/>
          </a:lnRef>
          <a:fillRef idx="3">
            <a:schemeClr val="dk1"/>
          </a:fillRef>
          <a:effectRef idx="3">
            <a:schemeClr val="dk1"/>
          </a:effectRef>
          <a:fontRef idx="minor">
            <a:schemeClr val="lt1"/>
          </a:fontRef>
        </p:style>
        <p:txBody>
          <a:bodyPr>
            <a:normAutofit fontScale="77500" lnSpcReduction="20000"/>
          </a:bodyPr>
          <a:lstStyle/>
          <a:p>
            <a:r>
              <a:rPr lang="en-IN" b="1" dirty="0">
                <a:effectLst/>
              </a:rPr>
              <a:t>Skilful body control:</a:t>
            </a:r>
            <a:r>
              <a:rPr lang="en-IN" dirty="0">
                <a:effectLst/>
              </a:rPr>
              <a:t> A high degree of coordination and dexterity in both large and fine motor movements.</a:t>
            </a:r>
          </a:p>
          <a:p>
            <a:r>
              <a:rPr lang="en-IN" b="1" dirty="0">
                <a:effectLst/>
              </a:rPr>
              <a:t>Object manipulation:</a:t>
            </a:r>
            <a:r>
              <a:rPr lang="en-IN" dirty="0">
                <a:effectLst/>
              </a:rPr>
              <a:t> The capacity to handle and manipulate objects with precision and skill.</a:t>
            </a:r>
          </a:p>
          <a:p>
            <a:r>
              <a:rPr lang="en-IN" b="1" dirty="0">
                <a:effectLst/>
              </a:rPr>
              <a:t>Problem-solving:</a:t>
            </a:r>
            <a:r>
              <a:rPr lang="en-IN" dirty="0">
                <a:effectLst/>
              </a:rPr>
              <a:t> Using physical actions to solve problems or create products.</a:t>
            </a:r>
          </a:p>
          <a:p>
            <a:r>
              <a:rPr lang="en-IN" b="1" dirty="0">
                <a:effectLst/>
              </a:rPr>
              <a:t>Mind-body connection:</a:t>
            </a:r>
            <a:r>
              <a:rPr lang="en-IN" dirty="0">
                <a:effectLst/>
              </a:rPr>
              <a:t> The ability to use physical activities to aid in learning and memory.</a:t>
            </a:r>
          </a:p>
          <a:p>
            <a:r>
              <a:rPr lang="en-IN" b="1" dirty="0">
                <a:effectLst/>
              </a:rPr>
              <a:t>Enhanced learning:</a:t>
            </a:r>
            <a:r>
              <a:rPr lang="en-IN" dirty="0">
                <a:effectLst/>
              </a:rPr>
              <a:t> Learning through "doing" rather than passive observation. </a:t>
            </a:r>
          </a:p>
          <a:p>
            <a:endParaRPr lang="en-IN" dirty="0"/>
          </a:p>
        </p:txBody>
      </p:sp>
      <p:pic>
        <p:nvPicPr>
          <p:cNvPr id="5122" name="Picture 2">
            <a:extLst>
              <a:ext uri="{FF2B5EF4-FFF2-40B4-BE49-F238E27FC236}">
                <a16:creationId xmlns:a16="http://schemas.microsoft.com/office/drawing/2014/main" id="{D139354D-7DC1-4ABE-ABD2-0AE9229474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21" y="2082800"/>
            <a:ext cx="3124200" cy="2705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1898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22" presetClass="entr" presetSubtype="4"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down)">
                                      <p:cBhvr>
                                        <p:cTn id="9" dur="500"/>
                                        <p:tgtEl>
                                          <p:spTgt spid="2"/>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7B4B8-2FA1-44D5-BABF-F58BA586C985}"/>
              </a:ext>
            </a:extLst>
          </p:cNvPr>
          <p:cNvSpPr>
            <a:spLocks noGrp="1"/>
          </p:cNvSpPr>
          <p:nvPr>
            <p:ph type="title"/>
          </p:nvPr>
        </p:nvSpPr>
        <p:spPr>
          <a:xfrm>
            <a:off x="4457095" y="171451"/>
            <a:ext cx="6274405" cy="1257300"/>
          </a:xfrm>
        </p:spPr>
        <p:style>
          <a:lnRef idx="2">
            <a:schemeClr val="dk1">
              <a:shade val="50000"/>
            </a:schemeClr>
          </a:lnRef>
          <a:fillRef idx="1">
            <a:schemeClr val="dk1"/>
          </a:fillRef>
          <a:effectRef idx="0">
            <a:schemeClr val="dk1"/>
          </a:effectRef>
          <a:fontRef idx="minor">
            <a:schemeClr val="lt1"/>
          </a:fontRef>
        </p:style>
        <p:txBody>
          <a:bodyPr/>
          <a:lstStyle/>
          <a:p>
            <a:r>
              <a:rPr lang="en-IN" dirty="0"/>
              <a:t>Musical Intelligence</a:t>
            </a:r>
          </a:p>
        </p:txBody>
      </p:sp>
      <p:sp>
        <p:nvSpPr>
          <p:cNvPr id="3" name="Content Placeholder 2">
            <a:extLst>
              <a:ext uri="{FF2B5EF4-FFF2-40B4-BE49-F238E27FC236}">
                <a16:creationId xmlns:a16="http://schemas.microsoft.com/office/drawing/2014/main" id="{A1E0FA21-9282-4355-A692-E4C1CC8A4BAB}"/>
              </a:ext>
            </a:extLst>
          </p:cNvPr>
          <p:cNvSpPr>
            <a:spLocks noGrp="1"/>
          </p:cNvSpPr>
          <p:nvPr>
            <p:ph idx="1"/>
          </p:nvPr>
        </p:nvSpPr>
        <p:spPr>
          <a:xfrm>
            <a:off x="468992" y="2635250"/>
            <a:ext cx="7138005" cy="3981450"/>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10000"/>
          </a:bodyPr>
          <a:lstStyle/>
          <a:p>
            <a:r>
              <a:rPr lang="en-IN" dirty="0"/>
              <a:t>Sensitivity to Sound: Easily notice and distinguish pitches, rhythms, melodies, and instruments. </a:t>
            </a:r>
          </a:p>
          <a:p>
            <a:r>
              <a:rPr lang="en-IN" dirty="0"/>
              <a:t>Musical Memory: Strong ability to recall songs, lyrics, and musical pieces. </a:t>
            </a:r>
          </a:p>
          <a:p>
            <a:r>
              <a:rPr lang="en-IN" dirty="0"/>
              <a:t>Rhythm &amp; Pattern Recognition: Innate sense of rhythm and ability to find patterns in sound and information. </a:t>
            </a:r>
          </a:p>
          <a:p>
            <a:r>
              <a:rPr lang="en-IN" dirty="0"/>
              <a:t>Expression: Proficient in playing instruments, singing, composing, or using music to convey feelings. </a:t>
            </a:r>
          </a:p>
          <a:p>
            <a:r>
              <a:rPr lang="en-IN" dirty="0"/>
              <a:t>Learning Aid: Uses songs, rhymes, and rhythms to remember other subjects. </a:t>
            </a:r>
          </a:p>
        </p:txBody>
      </p:sp>
      <p:pic>
        <p:nvPicPr>
          <p:cNvPr id="6147" name="Picture 3">
            <a:extLst>
              <a:ext uri="{FF2B5EF4-FFF2-40B4-BE49-F238E27FC236}">
                <a16:creationId xmlns:a16="http://schemas.microsoft.com/office/drawing/2014/main" id="{9C80216D-7897-4EDD-ABAB-EFE80E796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72" y="80847"/>
            <a:ext cx="3494422" cy="2487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6660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D8E4-5F13-4984-A5F6-8F5F21BB7E24}"/>
              </a:ext>
            </a:extLst>
          </p:cNvPr>
          <p:cNvSpPr>
            <a:spLocks noGrp="1"/>
          </p:cNvSpPr>
          <p:nvPr>
            <p:ph type="title"/>
          </p:nvPr>
        </p:nvSpPr>
        <p:spPr>
          <a:xfrm>
            <a:off x="4701084" y="266701"/>
            <a:ext cx="7090865" cy="1257300"/>
          </a:xfrm>
        </p:spPr>
        <p:style>
          <a:lnRef idx="2">
            <a:schemeClr val="dk1">
              <a:shade val="50000"/>
            </a:schemeClr>
          </a:lnRef>
          <a:fillRef idx="1">
            <a:schemeClr val="dk1"/>
          </a:fillRef>
          <a:effectRef idx="0">
            <a:schemeClr val="dk1"/>
          </a:effectRef>
          <a:fontRef idx="minor">
            <a:schemeClr val="lt1"/>
          </a:fontRef>
        </p:style>
        <p:txBody>
          <a:bodyPr/>
          <a:lstStyle/>
          <a:p>
            <a:r>
              <a:rPr lang="en-IN" dirty="0"/>
              <a:t>Interpersonal Intelligence</a:t>
            </a:r>
          </a:p>
        </p:txBody>
      </p:sp>
      <p:sp>
        <p:nvSpPr>
          <p:cNvPr id="3" name="Content Placeholder 2">
            <a:extLst>
              <a:ext uri="{FF2B5EF4-FFF2-40B4-BE49-F238E27FC236}">
                <a16:creationId xmlns:a16="http://schemas.microsoft.com/office/drawing/2014/main" id="{51AB5B49-DF57-4031-AF40-F9D1CB86802C}"/>
              </a:ext>
            </a:extLst>
          </p:cNvPr>
          <p:cNvSpPr>
            <a:spLocks noGrp="1"/>
          </p:cNvSpPr>
          <p:nvPr>
            <p:ph idx="1"/>
          </p:nvPr>
        </p:nvSpPr>
        <p:spPr>
          <a:xfrm>
            <a:off x="570895" y="2876550"/>
            <a:ext cx="6630005" cy="3714749"/>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20000"/>
          </a:bodyPr>
          <a:lstStyle/>
          <a:p>
            <a:r>
              <a:rPr lang="en-IN" dirty="0"/>
              <a:t>Empathy &amp; Awareness: Sensitive to others' moods, feelings, and intentions.</a:t>
            </a:r>
          </a:p>
          <a:p>
            <a:r>
              <a:rPr lang="en-IN" dirty="0"/>
              <a:t>Communication: Skilled at active listening, verbal expression, and nonverbal cues.</a:t>
            </a:r>
          </a:p>
          <a:p>
            <a:r>
              <a:rPr lang="en-IN" dirty="0"/>
              <a:t>Social Skills: Easily form networks, build rapport, and resolve conflicts.</a:t>
            </a:r>
          </a:p>
          <a:p>
            <a:r>
              <a:rPr lang="en-IN" dirty="0"/>
              <a:t>Leadership: Motivate and influence groups, often taking leadership roles.</a:t>
            </a:r>
          </a:p>
          <a:p>
            <a:r>
              <a:rPr lang="en-IN" dirty="0"/>
              <a:t>Teamwork: Enjoy group activities and collaborate effectively. </a:t>
            </a:r>
          </a:p>
        </p:txBody>
      </p:sp>
      <p:pic>
        <p:nvPicPr>
          <p:cNvPr id="7171" name="Picture 3">
            <a:extLst>
              <a:ext uri="{FF2B5EF4-FFF2-40B4-BE49-F238E27FC236}">
                <a16:creationId xmlns:a16="http://schemas.microsoft.com/office/drawing/2014/main" id="{6D03FB93-4AD6-40D1-B7CD-49F46CF54F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266700"/>
            <a:ext cx="4095749"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690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additive="base">
                                        <p:cTn id="7" dur="500" fill="hold"/>
                                        <p:tgtEl>
                                          <p:spTgt spid="7171"/>
                                        </p:tgtEl>
                                        <p:attrNameLst>
                                          <p:attrName>ppt_x</p:attrName>
                                        </p:attrNameLst>
                                      </p:cBhvr>
                                      <p:tavLst>
                                        <p:tav tm="0">
                                          <p:val>
                                            <p:strVal val="#ppt_x"/>
                                          </p:val>
                                        </p:tav>
                                        <p:tav tm="100000">
                                          <p:val>
                                            <p:strVal val="#ppt_x"/>
                                          </p:val>
                                        </p:tav>
                                      </p:tavLst>
                                    </p:anim>
                                    <p:anim calcmode="lin" valueType="num">
                                      <p:cBhvr additive="base">
                                        <p:cTn id="8" dur="500" fill="hold"/>
                                        <p:tgtEl>
                                          <p:spTgt spid="7171"/>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arn(inVertical)">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80D2-A0A3-45E1-95FE-008FE2A704FE}"/>
              </a:ext>
            </a:extLst>
          </p:cNvPr>
          <p:cNvSpPr>
            <a:spLocks noGrp="1"/>
          </p:cNvSpPr>
          <p:nvPr>
            <p:ph type="title"/>
          </p:nvPr>
        </p:nvSpPr>
        <p:spPr>
          <a:xfrm>
            <a:off x="3631595" y="241300"/>
            <a:ext cx="6198205" cy="1257300"/>
          </a:xfrm>
        </p:spPr>
        <p:style>
          <a:lnRef idx="3">
            <a:schemeClr val="lt1"/>
          </a:lnRef>
          <a:fillRef idx="1">
            <a:schemeClr val="dk1"/>
          </a:fillRef>
          <a:effectRef idx="1">
            <a:schemeClr val="dk1"/>
          </a:effectRef>
          <a:fontRef idx="minor">
            <a:schemeClr val="lt1"/>
          </a:fontRef>
        </p:style>
        <p:txBody>
          <a:bodyPr/>
          <a:lstStyle/>
          <a:p>
            <a:r>
              <a:rPr lang="en-IN" dirty="0"/>
              <a:t>Existential Intelligence</a:t>
            </a:r>
          </a:p>
        </p:txBody>
      </p:sp>
      <p:sp>
        <p:nvSpPr>
          <p:cNvPr id="3" name="Content Placeholder 2">
            <a:extLst>
              <a:ext uri="{FF2B5EF4-FFF2-40B4-BE49-F238E27FC236}">
                <a16:creationId xmlns:a16="http://schemas.microsoft.com/office/drawing/2014/main" id="{B8D5C139-EB6C-4F01-8FAB-E8539CBBF462}"/>
              </a:ext>
            </a:extLst>
          </p:cNvPr>
          <p:cNvSpPr>
            <a:spLocks noGrp="1"/>
          </p:cNvSpPr>
          <p:nvPr>
            <p:ph idx="1"/>
          </p:nvPr>
        </p:nvSpPr>
        <p:spPr>
          <a:xfrm>
            <a:off x="1574195" y="2254250"/>
            <a:ext cx="7125305" cy="4362450"/>
          </a:xfrm>
        </p:spPr>
        <p:style>
          <a:lnRef idx="3">
            <a:schemeClr val="lt1"/>
          </a:lnRef>
          <a:fillRef idx="1">
            <a:schemeClr val="dk1"/>
          </a:fillRef>
          <a:effectRef idx="1">
            <a:schemeClr val="dk1"/>
          </a:effectRef>
          <a:fontRef idx="minor">
            <a:schemeClr val="lt1"/>
          </a:fontRef>
        </p:style>
        <p:txBody>
          <a:bodyPr>
            <a:normAutofit fontScale="77500" lnSpcReduction="20000"/>
          </a:bodyPr>
          <a:lstStyle/>
          <a:p>
            <a:r>
              <a:rPr lang="en-IN" b="1" dirty="0">
                <a:effectLst/>
              </a:rPr>
              <a:t>Deep Questioning:</a:t>
            </a:r>
            <a:r>
              <a:rPr lang="en-IN" dirty="0">
                <a:effectLst/>
              </a:rPr>
              <a:t> Curious about fundamental questions of life, death, the soul, and reality.</a:t>
            </a:r>
          </a:p>
          <a:p>
            <a:r>
              <a:rPr lang="en-IN" b="1" dirty="0">
                <a:effectLst/>
              </a:rPr>
              <a:t>Big-Picture Thinking:</a:t>
            </a:r>
            <a:r>
              <a:rPr lang="en-IN" dirty="0">
                <a:effectLst/>
              </a:rPr>
              <a:t> Ability to see the overall significance of events and one's role in the world.</a:t>
            </a:r>
          </a:p>
          <a:p>
            <a:r>
              <a:rPr lang="en-IN" b="1" dirty="0">
                <a:effectLst/>
              </a:rPr>
              <a:t>Reflective &amp; Introspective:</a:t>
            </a:r>
            <a:r>
              <a:rPr lang="en-IN" dirty="0">
                <a:effectLst/>
              </a:rPr>
              <a:t> Enjoys deep thought, examining personal beliefs and the nature of consciousness.</a:t>
            </a:r>
          </a:p>
          <a:p>
            <a:r>
              <a:rPr lang="en-IN" b="1" dirty="0">
                <a:effectLst/>
              </a:rPr>
              <a:t>Philosophical &amp; Spiritual:</a:t>
            </a:r>
            <a:r>
              <a:rPr lang="en-IN" dirty="0">
                <a:effectLst/>
              </a:rPr>
              <a:t> Drawn to philosophy, spirituality, or finding meaning in secular contexts like science or art.</a:t>
            </a:r>
          </a:p>
          <a:p>
            <a:r>
              <a:rPr lang="en-IN" b="1" dirty="0">
                <a:effectLst/>
              </a:rPr>
              <a:t>Purpose-Driven:</a:t>
            </a:r>
            <a:r>
              <a:rPr lang="en-IN" dirty="0">
                <a:effectLst/>
              </a:rPr>
              <a:t> Motivated by finding personal purpose and making a meaningful contribution.</a:t>
            </a:r>
          </a:p>
          <a:p>
            <a:r>
              <a:rPr lang="en-IN" b="1" dirty="0">
                <a:effectLst/>
              </a:rPr>
              <a:t>Challenging Norms:</a:t>
            </a:r>
            <a:r>
              <a:rPr lang="en-IN" dirty="0">
                <a:effectLst/>
              </a:rPr>
              <a:t> Open to new perspectives and questioning assumptions. </a:t>
            </a:r>
          </a:p>
          <a:p>
            <a:endParaRPr lang="en-IN" dirty="0"/>
          </a:p>
        </p:txBody>
      </p:sp>
      <p:pic>
        <p:nvPicPr>
          <p:cNvPr id="4" name="Picture 3">
            <a:extLst>
              <a:ext uri="{FF2B5EF4-FFF2-40B4-BE49-F238E27FC236}">
                <a16:creationId xmlns:a16="http://schemas.microsoft.com/office/drawing/2014/main" id="{DE85492E-14FA-498C-AAFD-8F0E93F6715D}"/>
              </a:ext>
            </a:extLst>
          </p:cNvPr>
          <p:cNvPicPr>
            <a:picLocks noChangeAspect="1"/>
          </p:cNvPicPr>
          <p:nvPr/>
        </p:nvPicPr>
        <p:blipFill>
          <a:blip r:embed="rId2"/>
          <a:stretch>
            <a:fillRect/>
          </a:stretch>
        </p:blipFill>
        <p:spPr>
          <a:xfrm>
            <a:off x="290512" y="92076"/>
            <a:ext cx="3163888" cy="2065454"/>
          </a:xfrm>
          <a:prstGeom prst="rect">
            <a:avLst/>
          </a:prstGeom>
        </p:spPr>
      </p:pic>
    </p:spTree>
    <p:extLst>
      <p:ext uri="{BB962C8B-B14F-4D97-AF65-F5344CB8AC3E}">
        <p14:creationId xmlns:p14="http://schemas.microsoft.com/office/powerpoint/2010/main" val="2987299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22" presetClass="entr" presetSubtype="4"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92EB-DCD6-448C-927C-2D162C87E774}"/>
              </a:ext>
            </a:extLst>
          </p:cNvPr>
          <p:cNvSpPr>
            <a:spLocks noGrp="1"/>
          </p:cNvSpPr>
          <p:nvPr>
            <p:ph type="title"/>
          </p:nvPr>
        </p:nvSpPr>
        <p:spPr>
          <a:xfrm>
            <a:off x="4657638" y="144879"/>
            <a:ext cx="6950162" cy="1257300"/>
          </a:xfrm>
        </p:spPr>
        <p:style>
          <a:lnRef idx="1">
            <a:schemeClr val="accent1"/>
          </a:lnRef>
          <a:fillRef idx="3">
            <a:schemeClr val="accent1"/>
          </a:fillRef>
          <a:effectRef idx="2">
            <a:schemeClr val="accent1"/>
          </a:effectRef>
          <a:fontRef idx="minor">
            <a:schemeClr val="lt1"/>
          </a:fontRef>
        </p:style>
        <p:txBody>
          <a:bodyPr/>
          <a:lstStyle/>
          <a:p>
            <a:r>
              <a:rPr lang="en-IN" dirty="0"/>
              <a:t>Intrapersonal Intelligence</a:t>
            </a:r>
          </a:p>
        </p:txBody>
      </p:sp>
      <p:sp>
        <p:nvSpPr>
          <p:cNvPr id="3" name="Content Placeholder 2">
            <a:extLst>
              <a:ext uri="{FF2B5EF4-FFF2-40B4-BE49-F238E27FC236}">
                <a16:creationId xmlns:a16="http://schemas.microsoft.com/office/drawing/2014/main" id="{7B964AF3-B369-49DD-8CB5-41EF600A1DC7}"/>
              </a:ext>
            </a:extLst>
          </p:cNvPr>
          <p:cNvSpPr>
            <a:spLocks noGrp="1"/>
          </p:cNvSpPr>
          <p:nvPr>
            <p:ph idx="1"/>
          </p:nvPr>
        </p:nvSpPr>
        <p:spPr>
          <a:xfrm>
            <a:off x="291495" y="2076450"/>
            <a:ext cx="6782405" cy="4636671"/>
          </a:xfrm>
        </p:spPr>
        <p:style>
          <a:lnRef idx="1">
            <a:schemeClr val="dk1"/>
          </a:lnRef>
          <a:fillRef idx="3">
            <a:schemeClr val="dk1"/>
          </a:fillRef>
          <a:effectRef idx="2">
            <a:schemeClr val="dk1"/>
          </a:effectRef>
          <a:fontRef idx="minor">
            <a:schemeClr val="lt1"/>
          </a:fontRef>
        </p:style>
        <p:txBody>
          <a:bodyPr>
            <a:normAutofit fontScale="85000" lnSpcReduction="20000"/>
          </a:bodyPr>
          <a:lstStyle/>
          <a:p>
            <a:r>
              <a:rPr lang="en-IN" b="1" dirty="0">
                <a:effectLst/>
              </a:rPr>
              <a:t>Self-awareness:</a:t>
            </a:r>
            <a:r>
              <a:rPr lang="en-IN" dirty="0">
                <a:effectLst/>
              </a:rPr>
              <a:t> The ability to recognize and understand your own feelings, strengths, weaknesses, and motivations.</a:t>
            </a:r>
          </a:p>
          <a:p>
            <a:r>
              <a:rPr lang="en-IN" b="1" dirty="0">
                <a:effectLst/>
              </a:rPr>
              <a:t>Self-reflection:</a:t>
            </a:r>
            <a:r>
              <a:rPr lang="en-IN" dirty="0">
                <a:effectLst/>
              </a:rPr>
              <a:t> Regularly thinking about your experiences, emotions, and thoughts to gain insight into your inner world.</a:t>
            </a:r>
          </a:p>
          <a:p>
            <a:r>
              <a:rPr lang="en-IN" b="1" dirty="0">
                <a:effectLst/>
              </a:rPr>
              <a:t>Self-regulation:</a:t>
            </a:r>
            <a:r>
              <a:rPr lang="en-IN" dirty="0">
                <a:effectLst/>
              </a:rPr>
              <a:t> Managing your emotions and </a:t>
            </a:r>
            <a:r>
              <a:rPr lang="en-IN" dirty="0" err="1">
                <a:effectLst/>
              </a:rPr>
              <a:t>behaviors</a:t>
            </a:r>
            <a:r>
              <a:rPr lang="en-IN" dirty="0">
                <a:effectLst/>
              </a:rPr>
              <a:t> to respond appropriately to situations.</a:t>
            </a:r>
          </a:p>
          <a:p>
            <a:r>
              <a:rPr lang="en-IN" b="1" dirty="0">
                <a:effectLst/>
              </a:rPr>
              <a:t>Decision-making:</a:t>
            </a:r>
            <a:r>
              <a:rPr lang="en-IN" dirty="0">
                <a:effectLst/>
              </a:rPr>
              <a:t> Using your understanding of your own needs, values, and limitations to make effective choices.</a:t>
            </a:r>
          </a:p>
          <a:p>
            <a:r>
              <a:rPr lang="en-IN" b="1" dirty="0">
                <a:effectLst/>
              </a:rPr>
              <a:t>Personal growth:</a:t>
            </a:r>
            <a:r>
              <a:rPr lang="en-IN" dirty="0">
                <a:effectLst/>
              </a:rPr>
              <a:t> The capacity for continuous improvement and the development of a clear sense of self. </a:t>
            </a:r>
          </a:p>
          <a:p>
            <a:endParaRPr lang="en-IN" dirty="0"/>
          </a:p>
        </p:txBody>
      </p:sp>
      <p:pic>
        <p:nvPicPr>
          <p:cNvPr id="8194" name="Picture 2">
            <a:extLst>
              <a:ext uri="{FF2B5EF4-FFF2-40B4-BE49-F238E27FC236}">
                <a16:creationId xmlns:a16="http://schemas.microsoft.com/office/drawing/2014/main" id="{583B688B-51EA-410E-9D3C-4460C487F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95" y="144879"/>
            <a:ext cx="4179637" cy="1911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0726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38A4-0644-4517-B4D6-B2D435ACCCE9}"/>
              </a:ext>
            </a:extLst>
          </p:cNvPr>
          <p:cNvSpPr>
            <a:spLocks noGrp="1"/>
          </p:cNvSpPr>
          <p:nvPr>
            <p:ph type="title"/>
          </p:nvPr>
        </p:nvSpPr>
        <p:spPr>
          <a:xfrm>
            <a:off x="4523252" y="266700"/>
            <a:ext cx="6744305" cy="1257300"/>
          </a:xfrm>
        </p:spPr>
        <p:style>
          <a:lnRef idx="2">
            <a:schemeClr val="dk1">
              <a:shade val="50000"/>
            </a:schemeClr>
          </a:lnRef>
          <a:fillRef idx="1">
            <a:schemeClr val="dk1"/>
          </a:fillRef>
          <a:effectRef idx="0">
            <a:schemeClr val="dk1"/>
          </a:effectRef>
          <a:fontRef idx="minor">
            <a:schemeClr val="lt1"/>
          </a:fontRef>
        </p:style>
        <p:txBody>
          <a:bodyPr/>
          <a:lstStyle/>
          <a:p>
            <a:r>
              <a:rPr lang="en-IN" dirty="0"/>
              <a:t>Naturalistic Intelligence</a:t>
            </a:r>
          </a:p>
        </p:txBody>
      </p:sp>
      <p:sp>
        <p:nvSpPr>
          <p:cNvPr id="3" name="Content Placeholder 2">
            <a:extLst>
              <a:ext uri="{FF2B5EF4-FFF2-40B4-BE49-F238E27FC236}">
                <a16:creationId xmlns:a16="http://schemas.microsoft.com/office/drawing/2014/main" id="{B6A393B7-6529-4CB2-ADEA-FD53A2367A47}"/>
              </a:ext>
            </a:extLst>
          </p:cNvPr>
          <p:cNvSpPr>
            <a:spLocks noGrp="1"/>
          </p:cNvSpPr>
          <p:nvPr>
            <p:ph idx="1"/>
          </p:nvPr>
        </p:nvSpPr>
        <p:spPr>
          <a:xfrm>
            <a:off x="239629" y="2178050"/>
            <a:ext cx="6604605" cy="451485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10000"/>
          </a:bodyPr>
          <a:lstStyle/>
          <a:p>
            <a:r>
              <a:rPr lang="en-IN" dirty="0"/>
              <a:t>Nature Connection: Strong affinity for outdoor activities like hiking, camping, and gardening. </a:t>
            </a:r>
          </a:p>
          <a:p>
            <a:r>
              <a:rPr lang="en-IN" dirty="0"/>
              <a:t>Observation Skills: Keen ability to notice patterns, subtle changes, and differences in plants, animals, and landscapes. </a:t>
            </a:r>
          </a:p>
          <a:p>
            <a:r>
              <a:rPr lang="en-IN" dirty="0"/>
              <a:t>Classification: Enjoy identifying and naming species, rocks, clouds, and other natural items. </a:t>
            </a:r>
          </a:p>
          <a:p>
            <a:r>
              <a:rPr lang="en-IN" dirty="0"/>
              <a:t>Environmental Sensitivity: Deep interest in ecology, conservation, and understanding how natural systems work. </a:t>
            </a:r>
          </a:p>
          <a:p>
            <a:r>
              <a:rPr lang="en-IN" dirty="0"/>
              <a:t>Tool Use: Interest in tools for observation, such as microscopes or binoculars. </a:t>
            </a:r>
          </a:p>
        </p:txBody>
      </p:sp>
      <p:pic>
        <p:nvPicPr>
          <p:cNvPr id="5" name="Picture 4">
            <a:extLst>
              <a:ext uri="{FF2B5EF4-FFF2-40B4-BE49-F238E27FC236}">
                <a16:creationId xmlns:a16="http://schemas.microsoft.com/office/drawing/2014/main" id="{428FC599-82C8-4035-B9AF-1B2C66BD87B8}"/>
              </a:ext>
            </a:extLst>
          </p:cNvPr>
          <p:cNvPicPr>
            <a:picLocks noChangeAspect="1"/>
          </p:cNvPicPr>
          <p:nvPr/>
        </p:nvPicPr>
        <p:blipFill>
          <a:blip r:embed="rId2"/>
          <a:stretch>
            <a:fillRect/>
          </a:stretch>
        </p:blipFill>
        <p:spPr>
          <a:xfrm>
            <a:off x="239628" y="165100"/>
            <a:ext cx="4129172" cy="1916096"/>
          </a:xfrm>
          <a:prstGeom prst="rect">
            <a:avLst/>
          </a:prstGeom>
        </p:spPr>
      </p:pic>
    </p:spTree>
    <p:extLst>
      <p:ext uri="{BB962C8B-B14F-4D97-AF65-F5344CB8AC3E}">
        <p14:creationId xmlns:p14="http://schemas.microsoft.com/office/powerpoint/2010/main" val="1046620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FF5-5F20-49CB-A0EF-3AC4102F6C96}"/>
              </a:ext>
            </a:extLst>
          </p:cNvPr>
          <p:cNvSpPr>
            <a:spLocks noGrp="1"/>
          </p:cNvSpPr>
          <p:nvPr>
            <p:ph type="title"/>
          </p:nvPr>
        </p:nvSpPr>
        <p:spPr>
          <a:xfrm>
            <a:off x="5518547" y="165434"/>
            <a:ext cx="6165453" cy="1257300"/>
          </a:xfrm>
        </p:spPr>
        <p:style>
          <a:lnRef idx="3">
            <a:schemeClr val="lt1"/>
          </a:lnRef>
          <a:fillRef idx="1">
            <a:schemeClr val="dk1"/>
          </a:fillRef>
          <a:effectRef idx="1">
            <a:schemeClr val="dk1"/>
          </a:effectRef>
          <a:fontRef idx="minor">
            <a:schemeClr val="lt1"/>
          </a:fontRef>
        </p:style>
        <p:txBody>
          <a:bodyPr/>
          <a:lstStyle/>
          <a:p>
            <a:r>
              <a:rPr lang="en-US" dirty="0"/>
              <a:t>Exploring Intelligence</a:t>
            </a:r>
            <a:endParaRPr lang="en-IN" dirty="0"/>
          </a:p>
        </p:txBody>
      </p:sp>
      <p:sp>
        <p:nvSpPr>
          <p:cNvPr id="3" name="Content Placeholder 2">
            <a:extLst>
              <a:ext uri="{FF2B5EF4-FFF2-40B4-BE49-F238E27FC236}">
                <a16:creationId xmlns:a16="http://schemas.microsoft.com/office/drawing/2014/main" id="{3F05A648-432B-44A1-AF6E-F6B17EC927C6}"/>
              </a:ext>
            </a:extLst>
          </p:cNvPr>
          <p:cNvSpPr>
            <a:spLocks noGrp="1"/>
          </p:cNvSpPr>
          <p:nvPr>
            <p:ph idx="1"/>
          </p:nvPr>
        </p:nvSpPr>
        <p:spPr>
          <a:xfrm>
            <a:off x="1993994" y="1954129"/>
            <a:ext cx="7049105" cy="4738437"/>
          </a:xfrm>
        </p:spPr>
        <p:style>
          <a:lnRef idx="2">
            <a:schemeClr val="accent6">
              <a:shade val="50000"/>
            </a:schemeClr>
          </a:lnRef>
          <a:fillRef idx="1">
            <a:schemeClr val="accent6"/>
          </a:fillRef>
          <a:effectRef idx="0">
            <a:schemeClr val="accent6"/>
          </a:effectRef>
          <a:fontRef idx="minor">
            <a:schemeClr val="lt1"/>
          </a:fontRef>
        </p:style>
        <p:txBody>
          <a:bodyPr>
            <a:normAutofit fontScale="77500" lnSpcReduction="20000"/>
          </a:bodyPr>
          <a:lstStyle/>
          <a:p>
            <a:r>
              <a:rPr lang="en-IN" dirty="0"/>
              <a:t>Exploring intelligence involves examining its diverse definitions, prominent theories in psychology, the study of artificial intelligence (AI), and its broader societal implications. </a:t>
            </a:r>
          </a:p>
          <a:p>
            <a:r>
              <a:rPr lang="en-IN" dirty="0">
                <a:effectLst/>
              </a:rPr>
              <a:t>Intelligence is a complex and highly debated topic with no single standard definition among experts. Generally, it is considered the ability to learn from experience, adapt to new situations, and use knowledge to solve problems. </a:t>
            </a:r>
          </a:p>
          <a:p>
            <a:r>
              <a:rPr lang="en-IN" dirty="0">
                <a:effectLst/>
              </a:rPr>
              <a:t>AI research and development have opened up new avenues for exploring the nature of intelligence, both human and machine. </a:t>
            </a:r>
          </a:p>
          <a:p>
            <a:r>
              <a:rPr lang="en-IN" dirty="0"/>
              <a:t>AI as a Tool for Understanding Human Cognition: Researchers use AI models to test hypotheses about how the human brain processes information, such as vision and language acquisition.</a:t>
            </a:r>
          </a:p>
          <a:p>
            <a:r>
              <a:rPr lang="en-IN" dirty="0"/>
              <a:t>Exploring the "Intelligence Space": AI allows scientists to explore alternative forms of intelligence that may differ from biological intelligence, essentially mapping the space of possible intelligent systems.</a:t>
            </a:r>
          </a:p>
        </p:txBody>
      </p:sp>
      <p:pic>
        <p:nvPicPr>
          <p:cNvPr id="10242" name="Picture 2">
            <a:extLst>
              <a:ext uri="{FF2B5EF4-FFF2-40B4-BE49-F238E27FC236}">
                <a16:creationId xmlns:a16="http://schemas.microsoft.com/office/drawing/2014/main" id="{648B8A59-2366-4B1B-AC18-7313B21BA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56" y="70518"/>
            <a:ext cx="4656044" cy="1845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4032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C19D4-DE23-413B-9BD6-F33675BD7B90}"/>
              </a:ext>
            </a:extLst>
          </p:cNvPr>
          <p:cNvSpPr>
            <a:spLocks noGrp="1"/>
          </p:cNvSpPr>
          <p:nvPr>
            <p:ph type="title"/>
          </p:nvPr>
        </p:nvSpPr>
        <p:spPr>
          <a:xfrm>
            <a:off x="5523895" y="383508"/>
            <a:ext cx="4178905" cy="1257300"/>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AI Approach</a:t>
            </a:r>
            <a:endParaRPr lang="en-IN" dirty="0"/>
          </a:p>
        </p:txBody>
      </p:sp>
      <p:sp>
        <p:nvSpPr>
          <p:cNvPr id="3" name="Content Placeholder 2">
            <a:extLst>
              <a:ext uri="{FF2B5EF4-FFF2-40B4-BE49-F238E27FC236}">
                <a16:creationId xmlns:a16="http://schemas.microsoft.com/office/drawing/2014/main" id="{DC329761-29B7-4FA4-9C64-08F4639CC975}"/>
              </a:ext>
            </a:extLst>
          </p:cNvPr>
          <p:cNvSpPr>
            <a:spLocks noGrp="1"/>
          </p:cNvSpPr>
          <p:nvPr>
            <p:ph idx="1"/>
          </p:nvPr>
        </p:nvSpPr>
        <p:spPr>
          <a:xfrm>
            <a:off x="2692400" y="1704722"/>
            <a:ext cx="7010400" cy="476977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20000"/>
          </a:bodyPr>
          <a:lstStyle/>
          <a:p>
            <a:r>
              <a:rPr lang="en-US" dirty="0"/>
              <a:t>Rule based Approach: </a:t>
            </a:r>
            <a:r>
              <a:rPr lang="en-IN" dirty="0">
                <a:effectLst/>
              </a:rPr>
              <a:t>A rule-based approach in AI </a:t>
            </a:r>
            <a:r>
              <a:rPr lang="en-IN" dirty="0"/>
              <a:t>uses predefined "IF-THEN" rules, crafted by human experts, to process data, mimic human reasoning, and make decisions</a:t>
            </a:r>
            <a:r>
              <a:rPr lang="en-IN" dirty="0">
                <a:effectLst/>
              </a:rPr>
              <a:t>, forming the core of early expert systems and modern chatbots for structured tasks like fraud detection or customer service. </a:t>
            </a:r>
          </a:p>
          <a:p>
            <a:r>
              <a:rPr lang="en-IN" dirty="0">
                <a:effectLst/>
              </a:rPr>
              <a:t>Knowledge Base: Stores facts and rules (e.g., "IF temperature &gt; 102°F AND sore throat THEN consider strep throat"). </a:t>
            </a:r>
          </a:p>
          <a:p>
            <a:r>
              <a:rPr lang="en-IN" dirty="0">
                <a:effectLst/>
              </a:rPr>
              <a:t>Inference Engine: Applies these rules to input data (facts) to deduce conclusions, using methods like forward or backward chaining. </a:t>
            </a:r>
          </a:p>
          <a:p>
            <a:r>
              <a:rPr lang="en-IN" dirty="0">
                <a:effectLst/>
              </a:rPr>
              <a:t>Deterministic: The same input always yields the same, predictable output, making it reliable for specific tasks. </a:t>
            </a:r>
          </a:p>
          <a:p>
            <a:endParaRPr lang="en-IN" dirty="0">
              <a:effectLst/>
            </a:endParaRPr>
          </a:p>
          <a:p>
            <a:endParaRPr lang="en-IN" dirty="0"/>
          </a:p>
        </p:txBody>
      </p:sp>
      <p:pic>
        <p:nvPicPr>
          <p:cNvPr id="7" name="Picture 6">
            <a:extLst>
              <a:ext uri="{FF2B5EF4-FFF2-40B4-BE49-F238E27FC236}">
                <a16:creationId xmlns:a16="http://schemas.microsoft.com/office/drawing/2014/main" id="{5FC38262-5F9D-4E64-B952-E787D9918A94}"/>
              </a:ext>
            </a:extLst>
          </p:cNvPr>
          <p:cNvPicPr>
            <a:picLocks noChangeAspect="1"/>
          </p:cNvPicPr>
          <p:nvPr/>
        </p:nvPicPr>
        <p:blipFill>
          <a:blip r:embed="rId2"/>
          <a:stretch>
            <a:fillRect/>
          </a:stretch>
        </p:blipFill>
        <p:spPr>
          <a:xfrm>
            <a:off x="92974" y="2187322"/>
            <a:ext cx="2599426" cy="3616578"/>
          </a:xfrm>
          <a:prstGeom prst="rect">
            <a:avLst/>
          </a:prstGeom>
        </p:spPr>
      </p:pic>
    </p:spTree>
    <p:extLst>
      <p:ext uri="{BB962C8B-B14F-4D97-AF65-F5344CB8AC3E}">
        <p14:creationId xmlns:p14="http://schemas.microsoft.com/office/powerpoint/2010/main" val="400646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FC149-8C41-4727-826B-FFAA0B39D6CC}"/>
              </a:ext>
            </a:extLst>
          </p:cNvPr>
          <p:cNvSpPr>
            <a:spLocks noGrp="1"/>
          </p:cNvSpPr>
          <p:nvPr>
            <p:ph type="title"/>
          </p:nvPr>
        </p:nvSpPr>
        <p:spPr>
          <a:xfrm>
            <a:off x="913795" y="438151"/>
            <a:ext cx="10353762" cy="1257300"/>
          </a:xfrm>
        </p:spPr>
        <p:style>
          <a:lnRef idx="3">
            <a:schemeClr val="lt1"/>
          </a:lnRef>
          <a:fillRef idx="1">
            <a:schemeClr val="dk1"/>
          </a:fillRef>
          <a:effectRef idx="1">
            <a:schemeClr val="dk1"/>
          </a:effectRef>
          <a:fontRef idx="minor">
            <a:schemeClr val="lt1"/>
          </a:fontRef>
        </p:style>
        <p:txBody>
          <a:bodyPr/>
          <a:lstStyle/>
          <a:p>
            <a:r>
              <a:rPr lang="en-IN" dirty="0"/>
              <a:t>Learning Based AI Approach</a:t>
            </a:r>
          </a:p>
        </p:txBody>
      </p:sp>
      <p:sp>
        <p:nvSpPr>
          <p:cNvPr id="3" name="Content Placeholder 2">
            <a:extLst>
              <a:ext uri="{FF2B5EF4-FFF2-40B4-BE49-F238E27FC236}">
                <a16:creationId xmlns:a16="http://schemas.microsoft.com/office/drawing/2014/main" id="{5B60F0D9-C2AC-4FDB-B138-3F0E1506431B}"/>
              </a:ext>
            </a:extLst>
          </p:cNvPr>
          <p:cNvSpPr>
            <a:spLocks noGrp="1"/>
          </p:cNvSpPr>
          <p:nvPr>
            <p:ph idx="1"/>
          </p:nvPr>
        </p:nvSpPr>
        <p:spPr>
          <a:xfrm>
            <a:off x="913795" y="2076450"/>
            <a:ext cx="7328505" cy="4514850"/>
          </a:xfrm>
        </p:spPr>
        <p:style>
          <a:lnRef idx="2">
            <a:schemeClr val="accent6">
              <a:shade val="50000"/>
            </a:schemeClr>
          </a:lnRef>
          <a:fillRef idx="1">
            <a:schemeClr val="accent6"/>
          </a:fillRef>
          <a:effectRef idx="0">
            <a:schemeClr val="accent6"/>
          </a:effectRef>
          <a:fontRef idx="minor">
            <a:schemeClr val="lt1"/>
          </a:fontRef>
        </p:style>
        <p:txBody>
          <a:bodyPr>
            <a:normAutofit fontScale="92500" lnSpcReduction="10000"/>
          </a:bodyPr>
          <a:lstStyle/>
          <a:p>
            <a:r>
              <a:rPr lang="en-IN" dirty="0"/>
              <a:t>A learning-based approach in AI, primarily Machine Learning (ML), enables systems to learn patterns and make decisions from data without explicit programming, improving performance over time by identifying trends, classifying data, and predicting outcomes.</a:t>
            </a:r>
          </a:p>
          <a:p>
            <a:r>
              <a:rPr lang="en-IN" dirty="0"/>
              <a:t>Self-Learning: The system learns from raw or labelled data to find patterns and relationships, rather than being given fixed rules. </a:t>
            </a:r>
          </a:p>
          <a:p>
            <a:r>
              <a:rPr lang="en-IN" dirty="0"/>
              <a:t>Data-Driven: Performance hinges on the quality and quantity of data it's trained on. </a:t>
            </a:r>
          </a:p>
          <a:p>
            <a:r>
              <a:rPr lang="en-IN" dirty="0"/>
              <a:t>Adaptability: Models can adjust and become more accurate as they process new information. </a:t>
            </a:r>
          </a:p>
        </p:txBody>
      </p:sp>
      <p:pic>
        <p:nvPicPr>
          <p:cNvPr id="6" name="Picture 5">
            <a:extLst>
              <a:ext uri="{FF2B5EF4-FFF2-40B4-BE49-F238E27FC236}">
                <a16:creationId xmlns:a16="http://schemas.microsoft.com/office/drawing/2014/main" id="{9F953F65-2940-4172-A57E-4AA160E7342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55050" y="3746501"/>
            <a:ext cx="3275060" cy="2844800"/>
          </a:xfrm>
          <a:prstGeom prst="rect">
            <a:avLst/>
          </a:prstGeom>
        </p:spPr>
      </p:pic>
    </p:spTree>
    <p:extLst>
      <p:ext uri="{BB962C8B-B14F-4D97-AF65-F5344CB8AC3E}">
        <p14:creationId xmlns:p14="http://schemas.microsoft.com/office/powerpoint/2010/main" val="21010305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017F-1D89-4654-B17A-226F3490D403}"/>
              </a:ext>
            </a:extLst>
          </p:cNvPr>
          <p:cNvSpPr>
            <a:spLocks noGrp="1"/>
          </p:cNvSpPr>
          <p:nvPr>
            <p:ph type="title"/>
          </p:nvPr>
        </p:nvSpPr>
        <p:spPr>
          <a:xfrm>
            <a:off x="1015395" y="266700"/>
            <a:ext cx="10353762" cy="1257300"/>
          </a:xfrm>
        </p:spPr>
        <p:style>
          <a:lnRef idx="3">
            <a:schemeClr val="lt1"/>
          </a:lnRef>
          <a:fillRef idx="1">
            <a:schemeClr val="dk1"/>
          </a:fillRef>
          <a:effectRef idx="1">
            <a:schemeClr val="dk1"/>
          </a:effectRef>
          <a:fontRef idx="minor">
            <a:schemeClr val="lt1"/>
          </a:fontRef>
        </p:style>
        <p:txBody>
          <a:bodyPr/>
          <a:lstStyle/>
          <a:p>
            <a:r>
              <a:rPr lang="en-US" dirty="0"/>
              <a:t>Conclusion</a:t>
            </a:r>
            <a:endParaRPr lang="en-IN" dirty="0"/>
          </a:p>
        </p:txBody>
      </p:sp>
      <p:sp>
        <p:nvSpPr>
          <p:cNvPr id="3" name="Content Placeholder 2">
            <a:extLst>
              <a:ext uri="{FF2B5EF4-FFF2-40B4-BE49-F238E27FC236}">
                <a16:creationId xmlns:a16="http://schemas.microsoft.com/office/drawing/2014/main" id="{238FB16C-D13D-4B19-9535-6291E596817C}"/>
              </a:ext>
            </a:extLst>
          </p:cNvPr>
          <p:cNvSpPr>
            <a:spLocks noGrp="1"/>
          </p:cNvSpPr>
          <p:nvPr>
            <p:ph idx="1"/>
          </p:nvPr>
        </p:nvSpPr>
        <p:spPr>
          <a:xfrm>
            <a:off x="913795" y="2076450"/>
            <a:ext cx="5309205" cy="4362450"/>
          </a:xfrm>
        </p:spPr>
        <p:style>
          <a:lnRef idx="3">
            <a:schemeClr val="lt1"/>
          </a:lnRef>
          <a:fillRef idx="1">
            <a:schemeClr val="dk1"/>
          </a:fillRef>
          <a:effectRef idx="1">
            <a:schemeClr val="dk1"/>
          </a:effectRef>
          <a:fontRef idx="minor">
            <a:schemeClr val="lt1"/>
          </a:fontRef>
        </p:style>
        <p:txBody>
          <a:bodyPr>
            <a:normAutofit lnSpcReduction="10000"/>
          </a:bodyPr>
          <a:lstStyle/>
          <a:p>
            <a:r>
              <a:rPr lang="en-US" dirty="0"/>
              <a:t>Intelligence makes human being unique in this world and human intelligence developed new model of intelligence to explore more about the world. This unique feature make our world very much different than the other living world in nature. Natural and Artificial both type of intelligence are making progress towards giving a new lease of life that is a new dimension and approach towards life in general.</a:t>
            </a:r>
            <a:endParaRPr lang="en-IN" dirty="0"/>
          </a:p>
        </p:txBody>
      </p:sp>
    </p:spTree>
    <p:extLst>
      <p:ext uri="{BB962C8B-B14F-4D97-AF65-F5344CB8AC3E}">
        <p14:creationId xmlns:p14="http://schemas.microsoft.com/office/powerpoint/2010/main" val="382367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BE3CF-D58D-4939-B76C-CAF696C1527D}"/>
              </a:ext>
            </a:extLst>
          </p:cNvPr>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r>
              <a:rPr lang="en-US" dirty="0"/>
              <a:t>Topics to Cover</a:t>
            </a:r>
            <a:endParaRPr lang="en-IN" dirty="0"/>
          </a:p>
        </p:txBody>
      </p:sp>
      <p:sp>
        <p:nvSpPr>
          <p:cNvPr id="3" name="Content Placeholder 2">
            <a:extLst>
              <a:ext uri="{FF2B5EF4-FFF2-40B4-BE49-F238E27FC236}">
                <a16:creationId xmlns:a16="http://schemas.microsoft.com/office/drawing/2014/main" id="{2210CFE9-ADF9-43CC-AE02-E4EA08D76BD9}"/>
              </a:ext>
            </a:extLst>
          </p:cNvPr>
          <p:cNvSpPr>
            <a:spLocks noGrp="1"/>
          </p:cNvSpPr>
          <p:nvPr>
            <p:ph idx="1"/>
          </p:nvPr>
        </p:nvSpPr>
        <p:spPr>
          <a:xfrm>
            <a:off x="913795" y="2076451"/>
            <a:ext cx="3513826" cy="2190750"/>
          </a:xfrm>
        </p:spPr>
        <p:style>
          <a:lnRef idx="3">
            <a:schemeClr val="lt1"/>
          </a:lnRef>
          <a:fillRef idx="1">
            <a:schemeClr val="accent6"/>
          </a:fillRef>
          <a:effectRef idx="1">
            <a:schemeClr val="accent6"/>
          </a:effectRef>
          <a:fontRef idx="minor">
            <a:schemeClr val="lt1"/>
          </a:fontRef>
        </p:style>
        <p:txBody>
          <a:bodyPr/>
          <a:lstStyle/>
          <a:p>
            <a:r>
              <a:rPr lang="en-US" dirty="0"/>
              <a:t>Intelligence</a:t>
            </a:r>
          </a:p>
          <a:p>
            <a:r>
              <a:rPr lang="en-US" dirty="0"/>
              <a:t>Types of Intelligence</a:t>
            </a:r>
          </a:p>
          <a:p>
            <a:r>
              <a:rPr lang="en-US" dirty="0"/>
              <a:t>Exploring Intelligence</a:t>
            </a:r>
          </a:p>
          <a:p>
            <a:r>
              <a:rPr lang="en-IN" dirty="0"/>
              <a:t>AI Approach</a:t>
            </a:r>
          </a:p>
        </p:txBody>
      </p:sp>
    </p:spTree>
    <p:extLst>
      <p:ext uri="{BB962C8B-B14F-4D97-AF65-F5344CB8AC3E}">
        <p14:creationId xmlns:p14="http://schemas.microsoft.com/office/powerpoint/2010/main" val="34334621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1F205-E8A9-4237-8AD2-ABD9BF694F3E}"/>
              </a:ext>
            </a:extLst>
          </p:cNvPr>
          <p:cNvSpPr>
            <a:spLocks noGrp="1"/>
          </p:cNvSpPr>
          <p:nvPr>
            <p:ph type="title"/>
          </p:nvPr>
        </p:nvSpPr>
        <p:spPr>
          <a:xfrm>
            <a:off x="913795" y="609600"/>
            <a:ext cx="5454921" cy="1257300"/>
          </a:xfrm>
        </p:spPr>
        <p:style>
          <a:lnRef idx="0">
            <a:schemeClr val="accent5"/>
          </a:lnRef>
          <a:fillRef idx="3">
            <a:schemeClr val="accent5"/>
          </a:fillRef>
          <a:effectRef idx="3">
            <a:schemeClr val="accent5"/>
          </a:effectRef>
          <a:fontRef idx="minor">
            <a:schemeClr val="lt1"/>
          </a:fontRef>
        </p:style>
        <p:txBody>
          <a:bodyPr>
            <a:normAutofit/>
          </a:bodyPr>
          <a:lstStyle/>
          <a:p>
            <a:r>
              <a:rPr lang="en-US" dirty="0"/>
              <a:t>Intelligence </a:t>
            </a:r>
          </a:p>
        </p:txBody>
      </p:sp>
      <p:sp>
        <p:nvSpPr>
          <p:cNvPr id="3" name="Content Placeholder 2">
            <a:extLst>
              <a:ext uri="{FF2B5EF4-FFF2-40B4-BE49-F238E27FC236}">
                <a16:creationId xmlns:a16="http://schemas.microsoft.com/office/drawing/2014/main" id="{0E34B506-5B79-4A79-AB73-C1679338095C}"/>
              </a:ext>
            </a:extLst>
          </p:cNvPr>
          <p:cNvSpPr>
            <a:spLocks noGrp="1"/>
          </p:cNvSpPr>
          <p:nvPr>
            <p:ph idx="1"/>
          </p:nvPr>
        </p:nvSpPr>
        <p:spPr>
          <a:xfrm>
            <a:off x="913795" y="2076450"/>
            <a:ext cx="7893321" cy="4171950"/>
          </a:xfrm>
        </p:spPr>
        <p:style>
          <a:lnRef idx="0">
            <a:schemeClr val="accent1"/>
          </a:lnRef>
          <a:fillRef idx="3">
            <a:schemeClr val="accent1"/>
          </a:fillRef>
          <a:effectRef idx="3">
            <a:schemeClr val="accent1"/>
          </a:effectRef>
          <a:fontRef idx="minor">
            <a:schemeClr val="lt1"/>
          </a:fontRef>
        </p:style>
        <p:txBody>
          <a:bodyPr>
            <a:normAutofit fontScale="92500" lnSpcReduction="10000"/>
          </a:bodyPr>
          <a:lstStyle/>
          <a:p>
            <a:r>
              <a:rPr lang="en-US" dirty="0"/>
              <a:t>Intelligence is the ability to acquire, understand, and apply knowledge and skills to solve problems, adapt to new situations, reason and make decisions.</a:t>
            </a:r>
          </a:p>
          <a:p>
            <a:r>
              <a:rPr lang="en-US" dirty="0"/>
              <a:t>American Psychological Association (APA) Dictionary of Psychology defines intelligence as “the ability to derive information, learn from experience, adapt to the environment, understand, and correctly utilize thought and reason.”</a:t>
            </a:r>
          </a:p>
          <a:p>
            <a:r>
              <a:rPr lang="en-US" dirty="0"/>
              <a:t>Britannica describes human intelligence as “the mental quality that consists of the abilities to learn from experience, adapt to new situations, understand and handle abstract concepts and use knowledge to manipulate one’s environment.”</a:t>
            </a:r>
            <a:endParaRPr lang="en-IN" dirty="0"/>
          </a:p>
        </p:txBody>
      </p:sp>
    </p:spTree>
    <p:extLst>
      <p:ext uri="{BB962C8B-B14F-4D97-AF65-F5344CB8AC3E}">
        <p14:creationId xmlns:p14="http://schemas.microsoft.com/office/powerpoint/2010/main" val="32650774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944C-B6E9-4191-935C-66D2143CA88D}"/>
              </a:ext>
            </a:extLst>
          </p:cNvPr>
          <p:cNvSpPr>
            <a:spLocks noGrp="1"/>
          </p:cNvSpPr>
          <p:nvPr>
            <p:ph type="title"/>
          </p:nvPr>
        </p:nvSpPr>
        <p:spPr>
          <a:xfrm>
            <a:off x="913795" y="609600"/>
            <a:ext cx="8179405" cy="1257300"/>
          </a:xfrm>
        </p:spPr>
        <p:style>
          <a:lnRef idx="2">
            <a:schemeClr val="dk1">
              <a:shade val="50000"/>
            </a:schemeClr>
          </a:lnRef>
          <a:fillRef idx="1">
            <a:schemeClr val="dk1"/>
          </a:fillRef>
          <a:effectRef idx="0">
            <a:schemeClr val="dk1"/>
          </a:effectRef>
          <a:fontRef idx="minor">
            <a:schemeClr val="lt1"/>
          </a:fontRef>
        </p:style>
        <p:txBody>
          <a:bodyPr/>
          <a:lstStyle/>
          <a:p>
            <a:r>
              <a:rPr lang="en-US" dirty="0"/>
              <a:t>Key Aspects of Intelligence</a:t>
            </a:r>
            <a:endParaRPr lang="en-IN" dirty="0"/>
          </a:p>
        </p:txBody>
      </p:sp>
      <p:sp>
        <p:nvSpPr>
          <p:cNvPr id="3" name="Content Placeholder 2">
            <a:extLst>
              <a:ext uri="{FF2B5EF4-FFF2-40B4-BE49-F238E27FC236}">
                <a16:creationId xmlns:a16="http://schemas.microsoft.com/office/drawing/2014/main" id="{35494C91-75E6-4865-BFF6-0F0CEA18C521}"/>
              </a:ext>
            </a:extLst>
          </p:cNvPr>
          <p:cNvSpPr>
            <a:spLocks noGrp="1"/>
          </p:cNvSpPr>
          <p:nvPr>
            <p:ph idx="1"/>
          </p:nvPr>
        </p:nvSpPr>
        <p:spPr>
          <a:xfrm>
            <a:off x="913795" y="2076450"/>
            <a:ext cx="7455505" cy="417195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20000"/>
          </a:bodyPr>
          <a:lstStyle/>
          <a:p>
            <a:r>
              <a:rPr lang="en-US" dirty="0"/>
              <a:t>Learning: The ability to acquire and retain knowledge from experience.</a:t>
            </a:r>
          </a:p>
          <a:p>
            <a:r>
              <a:rPr lang="en-US" dirty="0"/>
              <a:t>Reasoning &amp; Problem Solving: Applying logic and strategies to solve problems.</a:t>
            </a:r>
          </a:p>
          <a:p>
            <a:r>
              <a:rPr lang="en-US" dirty="0"/>
              <a:t>Adaptability: Adjusting to new situations and environments.</a:t>
            </a:r>
          </a:p>
          <a:p>
            <a:r>
              <a:rPr lang="en-US" dirty="0"/>
              <a:t>Memory: Storing and retrieving information when needed.</a:t>
            </a:r>
          </a:p>
          <a:p>
            <a:r>
              <a:rPr lang="en-US" dirty="0"/>
              <a:t>Creativity: Generating novel ideas and solutions.</a:t>
            </a:r>
          </a:p>
          <a:p>
            <a:r>
              <a:rPr lang="en-US" dirty="0"/>
              <a:t>Social Intelligence:: Understanding and interacting with others.</a:t>
            </a:r>
          </a:p>
          <a:p>
            <a:r>
              <a:rPr lang="en-US" dirty="0"/>
              <a:t>Self Awareness: Recognizing one’s own thoughts and emotions (in humans and potentially in advanced AI).</a:t>
            </a:r>
            <a:endParaRPr lang="en-IN" dirty="0"/>
          </a:p>
        </p:txBody>
      </p:sp>
    </p:spTree>
    <p:extLst>
      <p:ext uri="{BB962C8B-B14F-4D97-AF65-F5344CB8AC3E}">
        <p14:creationId xmlns:p14="http://schemas.microsoft.com/office/powerpoint/2010/main" val="40128370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0779F-7D5E-496F-AB10-B29860D9B3F7}"/>
              </a:ext>
            </a:extLst>
          </p:cNvPr>
          <p:cNvSpPr>
            <a:spLocks noGrp="1"/>
          </p:cNvSpPr>
          <p:nvPr>
            <p:ph type="title"/>
          </p:nvPr>
        </p:nvSpPr>
        <p:spPr>
          <a:xfrm>
            <a:off x="913795" y="609600"/>
            <a:ext cx="6884005" cy="1257300"/>
          </a:xfrm>
        </p:spPr>
        <p:style>
          <a:lnRef idx="1">
            <a:schemeClr val="accent6"/>
          </a:lnRef>
          <a:fillRef idx="3">
            <a:schemeClr val="accent6"/>
          </a:fillRef>
          <a:effectRef idx="2">
            <a:schemeClr val="accent6"/>
          </a:effectRef>
          <a:fontRef idx="minor">
            <a:schemeClr val="lt1"/>
          </a:fontRef>
        </p:style>
        <p:txBody>
          <a:bodyPr/>
          <a:lstStyle/>
          <a:p>
            <a:r>
              <a:rPr lang="en-US" dirty="0"/>
              <a:t>Types of Intelligence</a:t>
            </a:r>
            <a:endParaRPr lang="en-IN" dirty="0"/>
          </a:p>
        </p:txBody>
      </p:sp>
      <p:sp>
        <p:nvSpPr>
          <p:cNvPr id="3" name="Content Placeholder 2">
            <a:extLst>
              <a:ext uri="{FF2B5EF4-FFF2-40B4-BE49-F238E27FC236}">
                <a16:creationId xmlns:a16="http://schemas.microsoft.com/office/drawing/2014/main" id="{5DEC3EDC-2AF4-4EF7-84F6-2B7E183C5F25}"/>
              </a:ext>
            </a:extLst>
          </p:cNvPr>
          <p:cNvSpPr>
            <a:spLocks noGrp="1"/>
          </p:cNvSpPr>
          <p:nvPr>
            <p:ph idx="1"/>
          </p:nvPr>
        </p:nvSpPr>
        <p:spPr>
          <a:xfrm>
            <a:off x="913795" y="2076450"/>
            <a:ext cx="6884005" cy="3714749"/>
          </a:xfrm>
        </p:spPr>
        <p:style>
          <a:lnRef idx="0">
            <a:schemeClr val="dk1"/>
          </a:lnRef>
          <a:fillRef idx="3">
            <a:schemeClr val="dk1"/>
          </a:fillRef>
          <a:effectRef idx="3">
            <a:schemeClr val="dk1"/>
          </a:effectRef>
          <a:fontRef idx="minor">
            <a:schemeClr val="lt1"/>
          </a:fontRef>
        </p:style>
        <p:txBody>
          <a:bodyPr>
            <a:normAutofit fontScale="92500" lnSpcReduction="10000"/>
          </a:bodyPr>
          <a:lstStyle/>
          <a:p>
            <a:r>
              <a:rPr lang="en-US" dirty="0"/>
              <a:t>Human Intelligence: Cognitive abilities in reasoning, learning and problem solving.</a:t>
            </a:r>
          </a:p>
          <a:p>
            <a:r>
              <a:rPr lang="en-US" dirty="0"/>
              <a:t>Artificial Intelligence: Machine based intelligence designed to mimic cognitive functions.</a:t>
            </a:r>
          </a:p>
          <a:p>
            <a:r>
              <a:rPr lang="en-US" dirty="0"/>
              <a:t>Emotional intelligence (EQ): The ability to understand and manage emotions.</a:t>
            </a:r>
          </a:p>
          <a:p>
            <a:r>
              <a:rPr lang="en-US" dirty="0"/>
              <a:t>Multiple Intelligences (Howard Gardener’s Theory): Includes logical mathematical, linguistic, spatial, musical, bodily kinesthetic interpersonal and naturalistic intelligence.</a:t>
            </a:r>
            <a:endParaRPr lang="en-IN" dirty="0"/>
          </a:p>
        </p:txBody>
      </p:sp>
    </p:spTree>
    <p:extLst>
      <p:ext uri="{BB962C8B-B14F-4D97-AF65-F5344CB8AC3E}">
        <p14:creationId xmlns:p14="http://schemas.microsoft.com/office/powerpoint/2010/main" val="151382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4AA39-C5AB-4EA6-844A-12C08BEE986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4B6B863-BFBE-46EC-95BD-58E68749CA85}"/>
              </a:ext>
            </a:extLst>
          </p:cNvPr>
          <p:cNvSpPr>
            <a:spLocks noGrp="1"/>
          </p:cNvSpPr>
          <p:nvPr>
            <p:ph idx="1"/>
          </p:nvPr>
        </p:nvSpPr>
        <p:spPr/>
        <p:txBody>
          <a:bodyPr/>
          <a:lstStyle/>
          <a:p>
            <a:endParaRPr lang="en-IN"/>
          </a:p>
        </p:txBody>
      </p:sp>
      <p:pic>
        <p:nvPicPr>
          <p:cNvPr id="2050" name="Picture 2">
            <a:extLst>
              <a:ext uri="{FF2B5EF4-FFF2-40B4-BE49-F238E27FC236}">
                <a16:creationId xmlns:a16="http://schemas.microsoft.com/office/drawing/2014/main" id="{5B8EB248-D4B6-4705-ACA0-B68E75C6B5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89"/>
          <a:stretch/>
        </p:blipFill>
        <p:spPr bwMode="auto">
          <a:xfrm>
            <a:off x="391025" y="304800"/>
            <a:ext cx="11415963"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50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0E808-B747-468E-9BC9-F1D96AF2CB13}"/>
              </a:ext>
            </a:extLst>
          </p:cNvPr>
          <p:cNvSpPr>
            <a:spLocks noGrp="1"/>
          </p:cNvSpPr>
          <p:nvPr>
            <p:ph type="title"/>
          </p:nvPr>
        </p:nvSpPr>
        <p:spPr>
          <a:xfrm>
            <a:off x="621695" y="162719"/>
            <a:ext cx="7303105" cy="1257300"/>
          </a:xfrm>
        </p:spPr>
        <p:style>
          <a:lnRef idx="3">
            <a:schemeClr val="lt1"/>
          </a:lnRef>
          <a:fillRef idx="1">
            <a:schemeClr val="accent4"/>
          </a:fillRef>
          <a:effectRef idx="1">
            <a:schemeClr val="accent4"/>
          </a:effectRef>
          <a:fontRef idx="minor">
            <a:schemeClr val="lt1"/>
          </a:fontRef>
        </p:style>
        <p:txBody>
          <a:bodyPr/>
          <a:lstStyle/>
          <a:p>
            <a:r>
              <a:rPr lang="en-US" dirty="0"/>
              <a:t>Visual Spatial Intelligence</a:t>
            </a:r>
            <a:endParaRPr lang="en-IN" dirty="0"/>
          </a:p>
        </p:txBody>
      </p:sp>
      <p:sp>
        <p:nvSpPr>
          <p:cNvPr id="3" name="Content Placeholder 2">
            <a:extLst>
              <a:ext uri="{FF2B5EF4-FFF2-40B4-BE49-F238E27FC236}">
                <a16:creationId xmlns:a16="http://schemas.microsoft.com/office/drawing/2014/main" id="{6DF1237A-7297-4EFB-BC34-2242DCED52A6}"/>
              </a:ext>
            </a:extLst>
          </p:cNvPr>
          <p:cNvSpPr>
            <a:spLocks noGrp="1"/>
          </p:cNvSpPr>
          <p:nvPr>
            <p:ph idx="1"/>
          </p:nvPr>
        </p:nvSpPr>
        <p:spPr>
          <a:xfrm>
            <a:off x="2679095" y="1571625"/>
            <a:ext cx="6528405" cy="3714749"/>
          </a:xfrm>
        </p:spPr>
        <p:style>
          <a:lnRef idx="1">
            <a:schemeClr val="dk1"/>
          </a:lnRef>
          <a:fillRef idx="3">
            <a:schemeClr val="dk1"/>
          </a:fillRef>
          <a:effectRef idx="2">
            <a:schemeClr val="dk1"/>
          </a:effectRef>
          <a:fontRef idx="minor">
            <a:schemeClr val="lt1"/>
          </a:fontRef>
        </p:style>
        <p:txBody>
          <a:bodyPr>
            <a:normAutofit fontScale="70000" lnSpcReduction="20000"/>
          </a:bodyPr>
          <a:lstStyle/>
          <a:p>
            <a:r>
              <a:rPr lang="en-IN" dirty="0"/>
              <a:t>Visualization and mental manipulation: The ability to form mental models of the world and manipulate objects and their relationships within a three-dimensional space. This includes mentally rotating or flipping objects and understanding how parts fit together.</a:t>
            </a:r>
          </a:p>
          <a:p>
            <a:r>
              <a:rPr lang="en-IN" dirty="0"/>
              <a:t>Perceiving the visual world: Accurately perceiving the visual world, including shapes, </a:t>
            </a:r>
            <a:r>
              <a:rPr lang="en-IN" dirty="0" err="1"/>
              <a:t>colors</a:t>
            </a:r>
            <a:r>
              <a:rPr lang="en-IN" dirty="0"/>
              <a:t>, and patterns, and understanding how they relate to each other.</a:t>
            </a:r>
          </a:p>
          <a:p>
            <a:r>
              <a:rPr lang="en-IN" dirty="0"/>
              <a:t>Problem-solving: Using visual information and mental imagery to solve problems, such as assembling furniture or navigating a complex route.</a:t>
            </a:r>
          </a:p>
          <a:p>
            <a:r>
              <a:rPr lang="en-IN" dirty="0"/>
              <a:t>Examples: People with high visual-spatial intelligence might enjoy and be skilled at drawing, painting, sculpting, playing chess, and other visual arts. It is also a key component for many careers, such as engineering, architecture, and graphic design. </a:t>
            </a:r>
          </a:p>
        </p:txBody>
      </p:sp>
      <p:pic>
        <p:nvPicPr>
          <p:cNvPr id="1027" name="Picture 3">
            <a:extLst>
              <a:ext uri="{FF2B5EF4-FFF2-40B4-BE49-F238E27FC236}">
                <a16:creationId xmlns:a16="http://schemas.microsoft.com/office/drawing/2014/main" id="{00AF4FBE-D62E-440C-B6A2-236099F4A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55" y="2220119"/>
            <a:ext cx="2466975" cy="2415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2892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04DCB-F996-4989-B2D9-7E970AA90FDA}"/>
              </a:ext>
            </a:extLst>
          </p:cNvPr>
          <p:cNvSpPr>
            <a:spLocks noGrp="1"/>
          </p:cNvSpPr>
          <p:nvPr>
            <p:ph type="title"/>
          </p:nvPr>
        </p:nvSpPr>
        <p:spPr>
          <a:xfrm>
            <a:off x="3237163" y="142875"/>
            <a:ext cx="7862637" cy="1257300"/>
          </a:xfrm>
        </p:spPr>
        <p:style>
          <a:lnRef idx="0">
            <a:schemeClr val="accent4"/>
          </a:lnRef>
          <a:fillRef idx="3">
            <a:schemeClr val="accent4"/>
          </a:fillRef>
          <a:effectRef idx="3">
            <a:schemeClr val="accent4"/>
          </a:effectRef>
          <a:fontRef idx="minor">
            <a:schemeClr val="lt1"/>
          </a:fontRef>
        </p:style>
        <p:txBody>
          <a:bodyPr/>
          <a:lstStyle/>
          <a:p>
            <a:r>
              <a:rPr lang="en-IN" dirty="0"/>
              <a:t>Verbal Linguistic Intelligence</a:t>
            </a:r>
          </a:p>
        </p:txBody>
      </p:sp>
      <p:sp>
        <p:nvSpPr>
          <p:cNvPr id="3" name="Content Placeholder 2">
            <a:extLst>
              <a:ext uri="{FF2B5EF4-FFF2-40B4-BE49-F238E27FC236}">
                <a16:creationId xmlns:a16="http://schemas.microsoft.com/office/drawing/2014/main" id="{64C9FED3-9FCC-43A7-9DFE-F09007D98391}"/>
              </a:ext>
            </a:extLst>
          </p:cNvPr>
          <p:cNvSpPr>
            <a:spLocks noGrp="1"/>
          </p:cNvSpPr>
          <p:nvPr>
            <p:ph idx="1"/>
          </p:nvPr>
        </p:nvSpPr>
        <p:spPr>
          <a:xfrm>
            <a:off x="2648201" y="1517650"/>
            <a:ext cx="6541105" cy="4260850"/>
          </a:xfrm>
        </p:spPr>
        <p:style>
          <a:lnRef idx="3">
            <a:schemeClr val="lt1"/>
          </a:lnRef>
          <a:fillRef idx="1">
            <a:schemeClr val="dk1"/>
          </a:fillRef>
          <a:effectRef idx="1">
            <a:schemeClr val="dk1"/>
          </a:effectRef>
          <a:fontRef idx="minor">
            <a:schemeClr val="lt1"/>
          </a:fontRef>
        </p:style>
        <p:txBody>
          <a:bodyPr>
            <a:normAutofit fontScale="92500" lnSpcReduction="10000"/>
          </a:bodyPr>
          <a:lstStyle/>
          <a:p>
            <a:r>
              <a:rPr lang="en-IN" dirty="0"/>
              <a:t>Excellent Communicators: Skilled at expressing thoughts clearly, both verbally and in writing.</a:t>
            </a:r>
          </a:p>
          <a:p>
            <a:r>
              <a:rPr lang="en-IN" dirty="0"/>
              <a:t>Word Smart: Good at memorizing words, learning languages, and understanding grammar, syntax, and semantics.</a:t>
            </a:r>
          </a:p>
          <a:p>
            <a:r>
              <a:rPr lang="en-IN" dirty="0"/>
              <a:t>Effective Listeners: Can grasp nuances in spoken language and understand complex instructions.</a:t>
            </a:r>
          </a:p>
          <a:p>
            <a:r>
              <a:rPr lang="en-IN" dirty="0"/>
              <a:t>Storytellers: Enjoy telling stories, writing poetry, and using metaphors.</a:t>
            </a:r>
          </a:p>
          <a:p>
            <a:r>
              <a:rPr lang="en-IN" dirty="0"/>
              <a:t>Curious &amp; Questioning: Often ask insightful questions and can explain complex topics simply. </a:t>
            </a:r>
          </a:p>
        </p:txBody>
      </p:sp>
      <p:pic>
        <p:nvPicPr>
          <p:cNvPr id="3075" name="Picture 3">
            <a:extLst>
              <a:ext uri="{FF2B5EF4-FFF2-40B4-BE49-F238E27FC236}">
                <a16:creationId xmlns:a16="http://schemas.microsoft.com/office/drawing/2014/main" id="{38D88D3E-5E41-40CC-9B87-3E934346EC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126" y="2052637"/>
            <a:ext cx="2505075" cy="275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995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anim calcmode="lin" valueType="num">
                                      <p:cBhvr>
                                        <p:cTn id="8" dur="1000" fill="hold"/>
                                        <p:tgtEl>
                                          <p:spTgt spid="3075"/>
                                        </p:tgtEl>
                                        <p:attrNameLst>
                                          <p:attrName>ppt_x</p:attrName>
                                        </p:attrNameLst>
                                      </p:cBhvr>
                                      <p:tavLst>
                                        <p:tav tm="0">
                                          <p:val>
                                            <p:strVal val="#ppt_x"/>
                                          </p:val>
                                        </p:tav>
                                        <p:tav tm="100000">
                                          <p:val>
                                            <p:strVal val="#ppt_x"/>
                                          </p:val>
                                        </p:tav>
                                      </p:tavLst>
                                    </p:anim>
                                    <p:anim calcmode="lin" valueType="num">
                                      <p:cBhvr>
                                        <p:cTn id="9" dur="1000" fill="hold"/>
                                        <p:tgtEl>
                                          <p:spTgt spid="3075"/>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16F3-04EE-4E99-AF6B-DBC48F97F9C4}"/>
              </a:ext>
            </a:extLst>
          </p:cNvPr>
          <p:cNvSpPr>
            <a:spLocks noGrp="1"/>
          </p:cNvSpPr>
          <p:nvPr>
            <p:ph type="title"/>
          </p:nvPr>
        </p:nvSpPr>
        <p:spPr>
          <a:xfrm>
            <a:off x="3255274" y="176213"/>
            <a:ext cx="8314426" cy="1257300"/>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IN" dirty="0"/>
              <a:t>Logical Mathematical Intelligence</a:t>
            </a:r>
          </a:p>
        </p:txBody>
      </p:sp>
      <p:sp>
        <p:nvSpPr>
          <p:cNvPr id="3" name="Content Placeholder 2">
            <a:extLst>
              <a:ext uri="{FF2B5EF4-FFF2-40B4-BE49-F238E27FC236}">
                <a16:creationId xmlns:a16="http://schemas.microsoft.com/office/drawing/2014/main" id="{2CBE2475-4A0A-4185-821C-E2AB048235F6}"/>
              </a:ext>
            </a:extLst>
          </p:cNvPr>
          <p:cNvSpPr>
            <a:spLocks noGrp="1"/>
          </p:cNvSpPr>
          <p:nvPr>
            <p:ph idx="1"/>
          </p:nvPr>
        </p:nvSpPr>
        <p:spPr>
          <a:xfrm>
            <a:off x="3322848" y="1571625"/>
            <a:ext cx="5639405" cy="3714749"/>
          </a:xfrm>
        </p:spPr>
        <p:style>
          <a:lnRef idx="1">
            <a:schemeClr val="dk1"/>
          </a:lnRef>
          <a:fillRef idx="3">
            <a:schemeClr val="dk1"/>
          </a:fillRef>
          <a:effectRef idx="2">
            <a:schemeClr val="dk1"/>
          </a:effectRef>
          <a:fontRef idx="minor">
            <a:schemeClr val="lt1"/>
          </a:fontRef>
        </p:style>
        <p:txBody>
          <a:bodyPr>
            <a:normAutofit fontScale="70000" lnSpcReduction="20000"/>
          </a:bodyPr>
          <a:lstStyle/>
          <a:p>
            <a:r>
              <a:rPr lang="en-IN" dirty="0"/>
              <a:t>Logical reasoning: Ability to think in a step-by-step manner and make logical deductions.</a:t>
            </a:r>
          </a:p>
          <a:p>
            <a:r>
              <a:rPr lang="en-IN" dirty="0"/>
              <a:t>Pattern recognition: Capacity to recognize and work with patterns, both numerical and non-numerical.</a:t>
            </a:r>
          </a:p>
          <a:p>
            <a:r>
              <a:rPr lang="en-IN" dirty="0"/>
              <a:t>Problem-solving: A natural inclination and skill for solving complex problems and puzzles.</a:t>
            </a:r>
          </a:p>
          <a:p>
            <a:r>
              <a:rPr lang="en-IN" dirty="0"/>
              <a:t>Abstract thinking: The ability to think conceptually and handle abstract ideas.</a:t>
            </a:r>
          </a:p>
          <a:p>
            <a:r>
              <a:rPr lang="en-IN" dirty="0"/>
              <a:t>Mathematical aptitude: Proficiency in performing calculations and understanding mathematical operations.</a:t>
            </a:r>
          </a:p>
          <a:p>
            <a:r>
              <a:rPr lang="en-IN" dirty="0"/>
              <a:t>Scientific inquiry: A tendency to conduct scientific research and design experiments. </a:t>
            </a:r>
          </a:p>
        </p:txBody>
      </p:sp>
      <p:pic>
        <p:nvPicPr>
          <p:cNvPr id="4099" name="Picture 3">
            <a:extLst>
              <a:ext uri="{FF2B5EF4-FFF2-40B4-BE49-F238E27FC236}">
                <a16:creationId xmlns:a16="http://schemas.microsoft.com/office/drawing/2014/main" id="{80157BA1-F7B8-48A8-A937-1BD2324D79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617" y="1646237"/>
            <a:ext cx="2875082" cy="3052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0604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1000"/>
                                        <p:tgtEl>
                                          <p:spTgt spid="4099"/>
                                        </p:tgtEl>
                                      </p:cBhvr>
                                    </p:animEffect>
                                    <p:anim calcmode="lin" valueType="num">
                                      <p:cBhvr>
                                        <p:cTn id="8" dur="1000" fill="hold"/>
                                        <p:tgtEl>
                                          <p:spTgt spid="4099"/>
                                        </p:tgtEl>
                                        <p:attrNameLst>
                                          <p:attrName>ppt_x</p:attrName>
                                        </p:attrNameLst>
                                      </p:cBhvr>
                                      <p:tavLst>
                                        <p:tav tm="0">
                                          <p:val>
                                            <p:strVal val="#ppt_x"/>
                                          </p:val>
                                        </p:tav>
                                        <p:tav tm="100000">
                                          <p:val>
                                            <p:strVal val="#ppt_x"/>
                                          </p:val>
                                        </p:tav>
                                      </p:tavLst>
                                    </p:anim>
                                    <p:anim calcmode="lin" valueType="num">
                                      <p:cBhvr>
                                        <p:cTn id="9" dur="1000" fill="hold"/>
                                        <p:tgtEl>
                                          <p:spTgt spid="4099"/>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Slate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Nova">
      <a:majorFont>
        <a:latin typeface="Arial Nova Light"/>
        <a:ea typeface=""/>
        <a:cs typeface=""/>
      </a:majorFont>
      <a:minorFont>
        <a:latin typeface="Arial Nova"/>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E70FC5-1855-47AB-8CE1-CB3C873A8988}">
  <ds:schemaRefs>
    <ds:schemaRef ds:uri="http://schemas.microsoft.com/office/2006/metadata/properties"/>
    <ds:schemaRef ds:uri="http://www.w3.org/2000/xmlns/"/>
    <ds:schemaRef ds:uri="71af3243-3dd4-4a8d-8c0d-dd76da1f02a5"/>
    <ds:schemaRef ds:uri="http://www.w3.org/2001/XMLSchema-instance"/>
  </ds:schemaRefs>
</ds:datastoreItem>
</file>

<file path=customXml/itemProps2.xml><?xml version="1.0" encoding="utf-8"?>
<ds:datastoreItem xmlns:ds="http://schemas.openxmlformats.org/officeDocument/2006/customXml" ds:itemID="{30CB38EC-895A-4F8F-8F75-E263501ABB5A}">
  <ds:schemaRefs>
    <ds:schemaRef ds:uri="http://schemas.microsoft.com/sharepoint/v3/contenttype/forms"/>
  </ds:schemaRefs>
</ds:datastoreItem>
</file>

<file path=customXml/itemProps3.xml><?xml version="1.0" encoding="utf-8"?>
<ds:datastoreItem xmlns:ds="http://schemas.openxmlformats.org/officeDocument/2006/customXml" ds:itemID="{5560E646-30AD-4BA0-97EA-A7A07DF5499A}">
  <ds:schemaRefs>
    <ds:schemaRef ds:uri="http://schemas.microsoft.com/office/2006/metadata/contentType"/>
    <ds:schemaRef ds:uri="http://schemas.microsoft.com/office/2006/metadata/properties/metaAttributes"/>
    <ds:schemaRef ds:uri="http://www.w3.org/2000/xmlns/"/>
    <ds:schemaRef ds:uri="http://www.w3.org/2001/XMLSchema"/>
    <ds:schemaRef ds:uri="71af3243-3dd4-4a8d-8c0d-dd76da1f02a5"/>
    <ds:schemaRef ds:uri="16c05727-aa75-4e4a-9b5f-8a80a1165891"/>
  </ds:schemaRefs>
</ds:datastoreItem>
</file>

<file path=docProps/app.xml><?xml version="1.0" encoding="utf-8"?>
<Properties xmlns="http://schemas.openxmlformats.org/officeDocument/2006/extended-properties" xmlns:vt="http://schemas.openxmlformats.org/officeDocument/2006/docPropsVTypes">
  <Template>{5FCA81D9-FB20-4336-B66D-62F62C202034}TF44c8ba04-08d0-4be5-99b0-3ee2a8f0f11401c8fd43_win32-463ac1ec4738</Template>
  <TotalTime>158</TotalTime>
  <Words>1529</Words>
  <Application>Microsoft Office PowerPoint</Application>
  <PresentationFormat>Widescreen</PresentationFormat>
  <Paragraphs>97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SlateVTI</vt:lpstr>
      <vt:lpstr>Intelligence and AI Approaches</vt:lpstr>
      <vt:lpstr>Topics to Cover</vt:lpstr>
      <vt:lpstr>Intelligence </vt:lpstr>
      <vt:lpstr>Key Aspects of Intelligence</vt:lpstr>
      <vt:lpstr>Types of Intelligence</vt:lpstr>
      <vt:lpstr>PowerPoint Presentation</vt:lpstr>
      <vt:lpstr>Visual Spatial Intelligence</vt:lpstr>
      <vt:lpstr>Verbal Linguistic Intelligence</vt:lpstr>
      <vt:lpstr>Logical Mathematical Intelligence</vt:lpstr>
      <vt:lpstr>Bodily Kinesthetics Intelligence</vt:lpstr>
      <vt:lpstr>Musical Intelligence</vt:lpstr>
      <vt:lpstr>Interpersonal Intelligence</vt:lpstr>
      <vt:lpstr>Existential Intelligence</vt:lpstr>
      <vt:lpstr>Intrapersonal Intelligence</vt:lpstr>
      <vt:lpstr>Naturalistic Intelligence</vt:lpstr>
      <vt:lpstr>Exploring Intelligence</vt:lpstr>
      <vt:lpstr>AI Approach</vt:lpstr>
      <vt:lpstr>Learning Based AI Approach</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Intelligence and AI Approaches</dc:title>
  <dc:creator>biku</dc:creator>
  <cp:lastModifiedBy>Probir Kumar Debnath</cp:lastModifiedBy>
  <cp:revision>77</cp:revision>
  <dcterms:created xsi:type="dcterms:W3CDTF">2025-12-13T17:35:50Z</dcterms:created>
  <dcterms:modified xsi:type="dcterms:W3CDTF">2025-12-15T04:05:50Z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